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7"/>
  </p:sldMasterIdLst>
  <p:notesMasterIdLst>
    <p:notesMasterId r:id="rId21"/>
  </p:notesMasterIdLst>
  <p:sldIdLst>
    <p:sldId id="256" r:id="rId8"/>
    <p:sldId id="281" r:id="rId9"/>
    <p:sldId id="284" r:id="rId10"/>
    <p:sldId id="257" r:id="rId11"/>
    <p:sldId id="296" r:id="rId12"/>
    <p:sldId id="297" r:id="rId13"/>
    <p:sldId id="298" r:id="rId14"/>
    <p:sldId id="286" r:id="rId15"/>
    <p:sldId id="303" r:id="rId16"/>
    <p:sldId id="302" r:id="rId17"/>
    <p:sldId id="301" r:id="rId18"/>
    <p:sldId id="29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8" autoAdjust="0"/>
    <p:restoredTop sz="76700" autoAdjust="0"/>
  </p:normalViewPr>
  <p:slideViewPr>
    <p:cSldViewPr snapToGrid="0">
      <p:cViewPr varScale="1">
        <p:scale>
          <a:sx n="101" d="100"/>
          <a:sy n="101" d="100"/>
        </p:scale>
        <p:origin x="756" y="102"/>
      </p:cViewPr>
      <p:guideLst/>
    </p:cSldViewPr>
  </p:slideViewPr>
  <p:outlineViewPr>
    <p:cViewPr>
      <p:scale>
        <a:sx n="33" d="100"/>
        <a:sy n="33" d="100"/>
      </p:scale>
      <p:origin x="0" y="-5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4/25/2016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dirty="0"/>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dirty="0"/>
          </a:p>
        </p:txBody>
      </p:sp>
    </p:spTree>
    <p:extLst>
      <p:ext uri="{BB962C8B-B14F-4D97-AF65-F5344CB8AC3E}">
        <p14:creationId xmlns:p14="http://schemas.microsoft.com/office/powerpoint/2010/main" val="2958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4</a:t>
            </a:fld>
            <a:endParaRPr lang="en-US" dirty="0"/>
          </a:p>
        </p:txBody>
      </p:sp>
    </p:spTree>
    <p:extLst>
      <p:ext uri="{BB962C8B-B14F-4D97-AF65-F5344CB8AC3E}">
        <p14:creationId xmlns:p14="http://schemas.microsoft.com/office/powerpoint/2010/main" val="368149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8</a:t>
            </a:fld>
            <a:endParaRPr lang="en-US" dirty="0"/>
          </a:p>
        </p:txBody>
      </p:sp>
    </p:spTree>
    <p:extLst>
      <p:ext uri="{BB962C8B-B14F-4D97-AF65-F5344CB8AC3E}">
        <p14:creationId xmlns:p14="http://schemas.microsoft.com/office/powerpoint/2010/main" val="421639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143‑215.13.  Declaration of capacity use areas.</a:t>
            </a:r>
          </a:p>
          <a:p>
            <a:r>
              <a:rPr lang="en-US" sz="1200" kern="1200" dirty="0" smtClean="0">
                <a:solidFill>
                  <a:schemeClr val="tx1"/>
                </a:solidFill>
                <a:effectLst/>
                <a:latin typeface="+mn-lt"/>
                <a:ea typeface="+mn-ea"/>
                <a:cs typeface="+mn-cs"/>
              </a:rPr>
              <a:t>(a)	The Environmental Management Commission may declare and delineate from time to time, and may modify, capacity use areas of the State where it finds that the use of groundwater or surface water or both require coordination and limited regulation for protection of the interests and rights of residents or property owners of such areas or of the public interest.</a:t>
            </a:r>
          </a:p>
          <a:p>
            <a:r>
              <a:rPr lang="en-US" sz="1200" kern="1200" dirty="0" smtClean="0">
                <a:solidFill>
                  <a:schemeClr val="tx1"/>
                </a:solidFill>
                <a:effectLst/>
                <a:latin typeface="+mn-lt"/>
                <a:ea typeface="+mn-ea"/>
                <a:cs typeface="+mn-cs"/>
              </a:rPr>
              <a:t>(b)	Within the meaning of this Part "a capacity use area" is one where the Commission finds that the aggregate uses of groundwater or surface water, or both, in or affecting said area (i) have developed or threatened to develop to a degree which requires coordination and regulation, or (ii) exceed or threaten to exceed, or otherwise threaten or impair, the renewal or replenishment of such waters or any part of them.</a:t>
            </a:r>
          </a:p>
          <a:p>
            <a:r>
              <a:rPr lang="en-US" sz="1200" kern="1200" dirty="0" smtClean="0">
                <a:solidFill>
                  <a:schemeClr val="tx1"/>
                </a:solidFill>
                <a:effectLst/>
                <a:latin typeface="+mn-lt"/>
                <a:ea typeface="+mn-ea"/>
                <a:cs typeface="+mn-cs"/>
              </a:rPr>
              <a:t>(c)	The Commission may declare and delineate capacity use areas in accordance with the following procedures:</a:t>
            </a:r>
          </a:p>
          <a:p>
            <a:r>
              <a:rPr lang="en-US" sz="1200" kern="1200" dirty="0" smtClean="0">
                <a:solidFill>
                  <a:schemeClr val="tx1"/>
                </a:solidFill>
                <a:effectLst/>
                <a:latin typeface="+mn-lt"/>
                <a:ea typeface="+mn-ea"/>
                <a:cs typeface="+mn-cs"/>
              </a:rPr>
              <a:t>(1)	Whenever the Commission believes that  a capacity use situation exists or may be emerging in any area of the State, it may direct the Department to investigate and report to the Commission thereon.</a:t>
            </a:r>
          </a:p>
          <a:p>
            <a:r>
              <a:rPr lang="en-US" sz="1200" kern="1200" dirty="0" smtClean="0">
                <a:solidFill>
                  <a:schemeClr val="tx1"/>
                </a:solidFill>
                <a:effectLst/>
                <a:latin typeface="+mn-lt"/>
                <a:ea typeface="+mn-ea"/>
                <a:cs typeface="+mn-cs"/>
              </a:rPr>
              <a:t>(2)	In conducting its investigation the Department shall consult  with all interested persons, groups and agencies; may retain consultants; and shall consider all factors relevant to the conservation and use of water in the area, including established or pending water classifications under Part 1 of this Article and the criteria for such classifications. Following its investigation the Department shall render a written report to the Commission. This report shall indicate whether the water use problems of the area involve surface waters, groundwaters or both and shall identify the Department's suggested boundaries for any capacity use area that may be proposed. It shall present such alternatives as the Department deems appropriate, including actions by any agency or person which might preclude the need for additional regulation at that time, and measures which might be employed limited to surface water or groundwater.</a:t>
            </a:r>
          </a:p>
          <a:p>
            <a:r>
              <a:rPr lang="en-US" sz="1200" kern="1200" dirty="0" smtClean="0">
                <a:solidFill>
                  <a:schemeClr val="tx1"/>
                </a:solidFill>
                <a:effectLst/>
                <a:latin typeface="+mn-lt"/>
                <a:ea typeface="+mn-ea"/>
                <a:cs typeface="+mn-cs"/>
              </a:rPr>
              <a:t>(3)	If the Commission finds, following its review of the departmental report (or thereafter following its evaluation of measures taken falling short of regulation) that a capacity use area should be declared, it may adopt a rule declaring said capacity use area. A rule declaring an area to be a capacity use area shall delineate the boundaries of the area.</a:t>
            </a:r>
          </a:p>
          <a:p>
            <a:r>
              <a:rPr lang="en-US" sz="1200" kern="1200" dirty="0" smtClean="0">
                <a:solidFill>
                  <a:schemeClr val="tx1"/>
                </a:solidFill>
                <a:effectLst/>
                <a:latin typeface="+mn-lt"/>
                <a:ea typeface="+mn-ea"/>
                <a:cs typeface="+mn-cs"/>
              </a:rPr>
              <a:t>(4)	to (6) Repealed by Session Laws 1981, c. 585, s. 3.</a:t>
            </a:r>
          </a:p>
          <a:p>
            <a:r>
              <a:rPr lang="en-US" sz="1200" kern="1200" dirty="0" smtClean="0">
                <a:solidFill>
                  <a:schemeClr val="tx1"/>
                </a:solidFill>
                <a:effectLst/>
                <a:latin typeface="+mn-lt"/>
                <a:ea typeface="+mn-ea"/>
                <a:cs typeface="+mn-cs"/>
              </a:rPr>
              <a:t>(7)	Repealed by Session Laws 1987, c. 827, s. 167.</a:t>
            </a:r>
          </a:p>
          <a:p>
            <a:r>
              <a:rPr lang="en-US" sz="1200" kern="1200" dirty="0" smtClean="0">
                <a:solidFill>
                  <a:schemeClr val="tx1"/>
                </a:solidFill>
                <a:effectLst/>
                <a:latin typeface="+mn-lt"/>
                <a:ea typeface="+mn-ea"/>
                <a:cs typeface="+mn-cs"/>
              </a:rPr>
              <a:t>(d)	The Commission may conduct a public  hearing pursuant to the provisions of this subsection in any area of the State, whether or not a capacity use area has been declared, when it has reason to believe that the withdrawal of water from or the discharge of water pollutants to the waters in such area is having an unreasonably adverse effect upon such waters. If the Commission determines that withdrawals of water from or discharge of water pollutants to the waters within such area has resulted or probably will result in a generalized condition of water depletion or water pollution within the area to the extent that the availability or fitness for use of such water has been impaired for existing or proposed uses and that injury to the public health, safety or welfare will result if increased or additional withdrawals or discharges occur, the Commission may issue a rule:</a:t>
            </a:r>
          </a:p>
          <a:p>
            <a:r>
              <a:rPr lang="en-US" sz="1200" kern="1200" dirty="0" smtClean="0">
                <a:solidFill>
                  <a:schemeClr val="tx1"/>
                </a:solidFill>
                <a:effectLst/>
                <a:latin typeface="+mn-lt"/>
                <a:ea typeface="+mn-ea"/>
                <a:cs typeface="+mn-cs"/>
              </a:rPr>
              <a:t>(1)	Prohibiting any person withdrawing waters in excess of 100,000  gallons per day from increasing the amount of the withdrawal above such limit as may be established in the rule.</a:t>
            </a:r>
          </a:p>
          <a:p>
            <a:r>
              <a:rPr lang="en-US" sz="1200" kern="1200" dirty="0" smtClean="0">
                <a:solidFill>
                  <a:schemeClr val="tx1"/>
                </a:solidFill>
                <a:effectLst/>
                <a:latin typeface="+mn-lt"/>
                <a:ea typeface="+mn-ea"/>
                <a:cs typeface="+mn-cs"/>
              </a:rPr>
              <a:t>(2)	Prohibiting any person from constructing, installing or operating any new well or withdrawal facilities having a capacity in excess of a rate established in the rule; but such prohibition shall not extend to any new well or facility having a capacity of less than 10,000 gallons per day.</a:t>
            </a:r>
          </a:p>
          <a:p>
            <a:r>
              <a:rPr lang="en-US" sz="1200" kern="1200" dirty="0" smtClean="0">
                <a:solidFill>
                  <a:schemeClr val="tx1"/>
                </a:solidFill>
                <a:effectLst/>
                <a:latin typeface="+mn-lt"/>
                <a:ea typeface="+mn-ea"/>
                <a:cs typeface="+mn-cs"/>
              </a:rPr>
              <a:t>(3)	Prohibiting any person discharging water pollutants to the waters from increasing the rate of discharge in excess of the rate established in the rule.</a:t>
            </a:r>
          </a:p>
          <a:p>
            <a:r>
              <a:rPr lang="en-US" sz="1200" kern="1200" dirty="0" smtClean="0">
                <a:solidFill>
                  <a:schemeClr val="tx1"/>
                </a:solidFill>
                <a:effectLst/>
                <a:latin typeface="+mn-lt"/>
                <a:ea typeface="+mn-ea"/>
                <a:cs typeface="+mn-cs"/>
              </a:rPr>
              <a:t>(4)	Prohibiting any person from constructing, installing or operating any facility that will or may result in the discharge of water pollutants to the waters in excess of the rate established in the rule.</a:t>
            </a:r>
          </a:p>
          <a:p>
            <a:r>
              <a:rPr lang="en-US" sz="1200" kern="1200" dirty="0" smtClean="0">
                <a:solidFill>
                  <a:schemeClr val="tx1"/>
                </a:solidFill>
                <a:effectLst/>
                <a:latin typeface="+mn-lt"/>
                <a:ea typeface="+mn-ea"/>
                <a:cs typeface="+mn-cs"/>
              </a:rPr>
              <a:t>(5)	Prohibiting any agency or political subdivision of the State  from issuing any permit or similar document for the construction, installation, or operation of any new or existing facilities for withdrawing water from or discharging water pollutants to the waters in such area in excess of the rates established in the rule.</a:t>
            </a:r>
          </a:p>
          <a:p>
            <a:r>
              <a:rPr lang="en-US" sz="1200" kern="1200" dirty="0" smtClean="0">
                <a:solidFill>
                  <a:schemeClr val="tx1"/>
                </a:solidFill>
                <a:effectLst/>
                <a:latin typeface="+mn-lt"/>
                <a:ea typeface="+mn-ea"/>
                <a:cs typeface="+mn-cs"/>
              </a:rPr>
              <a:t>The determination of the Commission shall be based upon the record of the public hearing and other information considered by the Commission in the rule‑making proceeding. The rule shall describe the geographical area of the State affected thereby with particularity and shall provide that the prohibitions set forth therein shall continue pending a determination by the Commission that the generalized condition of water depletion or water pollution within the area has ceased.</a:t>
            </a:r>
          </a:p>
          <a:p>
            <a:r>
              <a:rPr lang="en-US" sz="1200" kern="1200" dirty="0" smtClean="0">
                <a:solidFill>
                  <a:schemeClr val="tx1"/>
                </a:solidFill>
                <a:effectLst/>
                <a:latin typeface="+mn-lt"/>
                <a:ea typeface="+mn-ea"/>
                <a:cs typeface="+mn-cs"/>
              </a:rPr>
              <a:t>Upon issuance of any rule by the Commission pursuant to this subsection, a certified copy of such rule shall be mailed by registered or certified mail to the governing body of every county, city, town, and affected political subdivision lying, in whole or in part, within the area and to every affected or interested State and federal agency. A certified copy of the rule shall be posted at the courthouse in every county lying, in whole or in part, within the area, and a notice setting forth the substantive provisions and effective date of the rule shall be published once a week for two successive weeks in a newspaper or newspapers having general circulation within the area. After publication of notice is completed, any person violating any provision of such rule after the effective date thereof shall be subject to the penalties and proceedings set forth in G.S. 143‑215.17. (1967, c. 933, s. 3; 1973, c. 698, s. 14; c. 1262, s. 23; 1977, c. 771, s. 4; 1981, c. 585, ss. 1‑4; 1987, c. 827, ss. 154, 167.)</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9</a:t>
            </a:fld>
            <a:endParaRPr lang="en-US" dirty="0"/>
          </a:p>
        </p:txBody>
      </p:sp>
    </p:spTree>
    <p:extLst>
      <p:ext uri="{BB962C8B-B14F-4D97-AF65-F5344CB8AC3E}">
        <p14:creationId xmlns:p14="http://schemas.microsoft.com/office/powerpoint/2010/main" val="17919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143‑215.15.  Permits for water use within capacity use areas – Procedures.</a:t>
            </a:r>
          </a:p>
          <a:p>
            <a:r>
              <a:rPr lang="en-US" sz="1200" kern="1200" dirty="0" smtClean="0">
                <a:solidFill>
                  <a:schemeClr val="tx1"/>
                </a:solidFill>
                <a:effectLst/>
                <a:latin typeface="+mn-lt"/>
                <a:ea typeface="+mn-ea"/>
                <a:cs typeface="+mn-cs"/>
              </a:rPr>
              <a:t>(h)	In determining whether to issue, modify, revoke, or deny a permit under this section, the Commission shall consider:</a:t>
            </a:r>
          </a:p>
          <a:p>
            <a:r>
              <a:rPr lang="en-US" sz="1200" kern="1200" dirty="0" smtClean="0">
                <a:solidFill>
                  <a:schemeClr val="tx1"/>
                </a:solidFill>
                <a:effectLst/>
                <a:latin typeface="+mn-lt"/>
                <a:ea typeface="+mn-ea"/>
                <a:cs typeface="+mn-cs"/>
              </a:rPr>
              <a:t>	(1)	The number of persons using an aquifer or stream and the object, extent and necessity of their respective withdrawals or uses;</a:t>
            </a:r>
          </a:p>
          <a:p>
            <a:r>
              <a:rPr lang="en-US" sz="1200" kern="1200" dirty="0" smtClean="0">
                <a:solidFill>
                  <a:schemeClr val="tx1"/>
                </a:solidFill>
                <a:effectLst/>
                <a:latin typeface="+mn-lt"/>
                <a:ea typeface="+mn-ea"/>
                <a:cs typeface="+mn-cs"/>
              </a:rPr>
              <a:t>	(2)	The nature and size of the stream or aquifer;</a:t>
            </a:r>
          </a:p>
          <a:p>
            <a:r>
              <a:rPr lang="en-US" sz="1200" kern="1200" dirty="0" smtClean="0">
                <a:solidFill>
                  <a:schemeClr val="tx1"/>
                </a:solidFill>
                <a:effectLst/>
                <a:latin typeface="+mn-lt"/>
                <a:ea typeface="+mn-ea"/>
                <a:cs typeface="+mn-cs"/>
              </a:rPr>
              <a:t>	(3)	The physical and chemical nature of any impairment of the aquifer or stream, adversely affecting its availability or fitness for other water uses (including public use);</a:t>
            </a:r>
          </a:p>
          <a:p>
            <a:r>
              <a:rPr lang="en-US" sz="1200" kern="1200" dirty="0" smtClean="0">
                <a:solidFill>
                  <a:schemeClr val="tx1"/>
                </a:solidFill>
                <a:effectLst/>
                <a:latin typeface="+mn-lt"/>
                <a:ea typeface="+mn-ea"/>
                <a:cs typeface="+mn-cs"/>
              </a:rPr>
              <a:t>	(4)	The probable severity and duration of such impairment under foreseeable conditions;</a:t>
            </a:r>
          </a:p>
          <a:p>
            <a:r>
              <a:rPr lang="en-US" sz="1200" kern="1200" dirty="0" smtClean="0">
                <a:solidFill>
                  <a:schemeClr val="tx1"/>
                </a:solidFill>
                <a:effectLst/>
                <a:latin typeface="+mn-lt"/>
                <a:ea typeface="+mn-ea"/>
                <a:cs typeface="+mn-cs"/>
              </a:rPr>
              <a:t>	(5)	The injury to public health, safety or welfare which would result if such impairment were not prevented or abated;</a:t>
            </a:r>
          </a:p>
          <a:p>
            <a:r>
              <a:rPr lang="en-US" sz="1200" kern="1200" dirty="0" smtClean="0">
                <a:solidFill>
                  <a:schemeClr val="tx1"/>
                </a:solidFill>
                <a:effectLst/>
                <a:latin typeface="+mn-lt"/>
                <a:ea typeface="+mn-ea"/>
                <a:cs typeface="+mn-cs"/>
              </a:rPr>
              <a:t>	(6)	The kinds of businesses or activities to which the various uses are related;</a:t>
            </a:r>
          </a:p>
          <a:p>
            <a:r>
              <a:rPr lang="en-US" sz="1200" kern="1200" dirty="0" smtClean="0">
                <a:solidFill>
                  <a:schemeClr val="tx1"/>
                </a:solidFill>
                <a:effectLst/>
                <a:latin typeface="+mn-lt"/>
                <a:ea typeface="+mn-ea"/>
                <a:cs typeface="+mn-cs"/>
              </a:rPr>
              <a:t>	(7)	The importance and necessity of the uses claimed by permit applicants (under this section), or of the water uses of the area (under G.S. 143‑215.14) and the extent of any injury or detriment caused or expected to be caused to other water uses (including public use);</a:t>
            </a:r>
          </a:p>
          <a:p>
            <a:r>
              <a:rPr lang="en-US" sz="1200" kern="1200" dirty="0" smtClean="0">
                <a:solidFill>
                  <a:schemeClr val="tx1"/>
                </a:solidFill>
                <a:effectLst/>
                <a:latin typeface="+mn-lt"/>
                <a:ea typeface="+mn-ea"/>
                <a:cs typeface="+mn-cs"/>
              </a:rPr>
              <a:t>	(8)	Diversion from or reduction of flows in other watercourses or aquifers; and</a:t>
            </a:r>
          </a:p>
          <a:p>
            <a:r>
              <a:rPr lang="en-US" sz="1200" kern="1200" dirty="0" smtClean="0">
                <a:solidFill>
                  <a:schemeClr val="tx1"/>
                </a:solidFill>
                <a:effectLst/>
                <a:latin typeface="+mn-lt"/>
                <a:ea typeface="+mn-ea"/>
                <a:cs typeface="+mn-cs"/>
              </a:rPr>
              <a:t>	(9)	Any other relevant factors.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dirty="0"/>
          </a:p>
        </p:txBody>
      </p:sp>
    </p:spTree>
    <p:extLst>
      <p:ext uri="{BB962C8B-B14F-4D97-AF65-F5344CB8AC3E}">
        <p14:creationId xmlns:p14="http://schemas.microsoft.com/office/powerpoint/2010/main" val="248522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dirty="0"/>
          </a:p>
        </p:txBody>
      </p:sp>
    </p:spTree>
    <p:extLst>
      <p:ext uri="{BB962C8B-B14F-4D97-AF65-F5344CB8AC3E}">
        <p14:creationId xmlns:p14="http://schemas.microsoft.com/office/powerpoint/2010/main" val="341790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12</a:t>
            </a:fld>
            <a:endParaRPr lang="en-US" dirty="0"/>
          </a:p>
        </p:txBody>
      </p:sp>
    </p:spTree>
    <p:extLst>
      <p:ext uri="{BB962C8B-B14F-4D97-AF65-F5344CB8AC3E}">
        <p14:creationId xmlns:p14="http://schemas.microsoft.com/office/powerpoint/2010/main" val="56834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39751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style (date)</a:t>
            </a:r>
            <a:endParaRPr lang="en-US" dirty="0"/>
          </a:p>
        </p:txBody>
      </p:sp>
    </p:spTree>
    <p:extLst>
      <p:ext uri="{BB962C8B-B14F-4D97-AF65-F5344CB8AC3E}">
        <p14:creationId xmlns:p14="http://schemas.microsoft.com/office/powerpoint/2010/main" val="2632887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8880943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210942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smtClean="0"/>
              <a:t>Small Chart</a:t>
            </a:r>
            <a:endParaRPr lang="en-US" dirty="0"/>
          </a:p>
        </p:txBody>
      </p:sp>
    </p:spTree>
    <p:extLst>
      <p:ext uri="{BB962C8B-B14F-4D97-AF65-F5344CB8AC3E}">
        <p14:creationId xmlns:p14="http://schemas.microsoft.com/office/powerpoint/2010/main" val="3261564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smtClean="0"/>
              <a:t>Large Chart</a:t>
            </a:r>
            <a:endParaRPr lang="en-US" dirty="0"/>
          </a:p>
        </p:txBody>
      </p:sp>
    </p:spTree>
    <p:extLst>
      <p:ext uri="{BB962C8B-B14F-4D97-AF65-F5344CB8AC3E}">
        <p14:creationId xmlns:p14="http://schemas.microsoft.com/office/powerpoint/2010/main" val="37712672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6634010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412152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Tree>
    <p:extLst>
      <p:ext uri="{BB962C8B-B14F-4D97-AF65-F5344CB8AC3E}">
        <p14:creationId xmlns:p14="http://schemas.microsoft.com/office/powerpoint/2010/main" val="14981700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23345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777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Tree>
    <p:extLst>
      <p:ext uri="{BB962C8B-B14F-4D97-AF65-F5344CB8AC3E}">
        <p14:creationId xmlns:p14="http://schemas.microsoft.com/office/powerpoint/2010/main" val="7218668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5012620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70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41418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Tree>
    <p:extLst>
      <p:ext uri="{BB962C8B-B14F-4D97-AF65-F5344CB8AC3E}">
        <p14:creationId xmlns:p14="http://schemas.microsoft.com/office/powerpoint/2010/main" val="41369519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spTree>
    <p:extLst>
      <p:ext uri="{BB962C8B-B14F-4D97-AF65-F5344CB8AC3E}">
        <p14:creationId xmlns:p14="http://schemas.microsoft.com/office/powerpoint/2010/main" val="23012000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spTree>
    <p:extLst>
      <p:ext uri="{BB962C8B-B14F-4D97-AF65-F5344CB8AC3E}">
        <p14:creationId xmlns:p14="http://schemas.microsoft.com/office/powerpoint/2010/main" val="24085058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65BC4-22B4-7446-8054-9068E56B07AE}" type="datetimeFigureOut">
              <a:rPr lang="en-US" smtClean="0"/>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AF1B7A-6BAD-8B4F-9D19-E06D5C9887A6}" type="slidenum">
              <a:rPr lang="en-US" smtClean="0"/>
              <a:t>‹#›</a:t>
            </a:fld>
            <a:endParaRPr lang="en-US" dirty="0"/>
          </a:p>
        </p:txBody>
      </p:sp>
    </p:spTree>
    <p:extLst>
      <p:ext uri="{BB962C8B-B14F-4D97-AF65-F5344CB8AC3E}">
        <p14:creationId xmlns:p14="http://schemas.microsoft.com/office/powerpoint/2010/main" val="15736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449386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16935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644791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658898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074409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861742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92615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 id="2147483699" r:id="rId2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water.org/Permits_and_Registration/Capacity_Use/Eno_River_Manage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cwater.org/?page=49&amp;menu=Ho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smtClean="0"/>
              <a:t>May 11, 2016</a:t>
            </a:r>
            <a:endParaRPr lang="en-US" dirty="0"/>
          </a:p>
        </p:txBody>
      </p:sp>
    </p:spTree>
    <p:extLst>
      <p:ext uri="{BB962C8B-B14F-4D97-AF65-F5344CB8AC3E}">
        <p14:creationId xmlns:p14="http://schemas.microsoft.com/office/powerpoint/2010/main" val="344705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Step 2 </a:t>
            </a:r>
            <a:r>
              <a:rPr lang="en-US" dirty="0" smtClean="0"/>
              <a:t>- </a:t>
            </a:r>
            <a:r>
              <a:rPr lang="en-US" b="1" dirty="0"/>
              <a:t>§ 143‑215.14.  Rules within capacity use </a:t>
            </a:r>
            <a:r>
              <a:rPr lang="en-US" b="1" dirty="0" smtClean="0"/>
              <a:t>areas</a:t>
            </a:r>
            <a:endParaRPr lang="en-US" dirty="0"/>
          </a:p>
        </p:txBody>
      </p:sp>
      <p:sp>
        <p:nvSpPr>
          <p:cNvPr id="5" name="Content Placeholder 4"/>
          <p:cNvSpPr>
            <a:spLocks noGrp="1"/>
          </p:cNvSpPr>
          <p:nvPr>
            <p:ph idx="1"/>
          </p:nvPr>
        </p:nvSpPr>
        <p:spPr>
          <a:xfrm>
            <a:off x="838200" y="1004371"/>
            <a:ext cx="10515600" cy="5019673"/>
          </a:xfrm>
        </p:spPr>
        <p:txBody>
          <a:bodyPr>
            <a:normAutofit lnSpcReduction="10000"/>
          </a:bodyPr>
          <a:lstStyle/>
          <a:p>
            <a:pPr marL="457200" indent="-457200">
              <a:buFont typeface="+mj-lt"/>
              <a:buAutoNum type="arabicPeriod" startAt="2"/>
            </a:pPr>
            <a:r>
              <a:rPr lang="en-US" dirty="0" smtClean="0"/>
              <a:t>Rule-making phase to develop the permitting program to respond to the quantity and/or quality problems of the CUA.</a:t>
            </a:r>
          </a:p>
          <a:p>
            <a:r>
              <a:rPr lang="en-US" b="1" dirty="0"/>
              <a:t>§ 143‑215.14.  Rules within capacity use areas; scope and procedures</a:t>
            </a:r>
            <a:r>
              <a:rPr lang="en-US" b="1" dirty="0" smtClean="0"/>
              <a:t>. </a:t>
            </a:r>
          </a:p>
          <a:p>
            <a:pPr lvl="1"/>
            <a:r>
              <a:rPr lang="en-US" dirty="0" smtClean="0"/>
              <a:t>(a) Following </a:t>
            </a:r>
            <a:r>
              <a:rPr lang="en-US" dirty="0"/>
              <a:t>the declaration of a capacity use area by the Commission, it shall prepare proposed rules to be applied in said area, containing such of the following provisions as the Commission finds appropriate concerning the use of surface waters or groundwaters or both</a:t>
            </a:r>
            <a:r>
              <a:rPr lang="en-US" dirty="0" smtClean="0"/>
              <a:t>: </a:t>
            </a:r>
          </a:p>
          <a:p>
            <a:pPr lvl="2"/>
            <a:r>
              <a:rPr lang="en-US" dirty="0" smtClean="0"/>
              <a:t>(1) Provisions </a:t>
            </a:r>
            <a:r>
              <a:rPr lang="en-US" dirty="0"/>
              <a:t>requiring water users within the area to submit reports not more frequently than at 30‑day intervals concerning quantity of water used or withdrawn, sources of water and the nature of the use thereof</a:t>
            </a:r>
            <a:r>
              <a:rPr lang="en-US" dirty="0" smtClean="0"/>
              <a:t>. </a:t>
            </a:r>
          </a:p>
          <a:p>
            <a:pPr lvl="2"/>
            <a:r>
              <a:rPr lang="en-US" dirty="0" smtClean="0"/>
              <a:t>(2) With </a:t>
            </a:r>
            <a:r>
              <a:rPr lang="en-US" dirty="0"/>
              <a:t>respect to surface waters, groundwaters, or both: provisions concerning the timing of withdrawals; provisions to protect against or abate salt water encroachment; provisions to protect against or abate unreasonable adverse effects on other water users within the area, including but not limited to adverse effects on public use</a:t>
            </a:r>
            <a:r>
              <a:rPr lang="en-US" dirty="0" smtClean="0"/>
              <a:t>.</a:t>
            </a:r>
          </a:p>
          <a:p>
            <a:pPr lvl="2"/>
            <a:r>
              <a:rPr lang="en-US" dirty="0" smtClean="0"/>
              <a:t>(3) With </a:t>
            </a:r>
            <a:r>
              <a:rPr lang="en-US" dirty="0"/>
              <a:t>respect to groundwaters: provisions concerning well‑spacing controls; and provisions establishing a range of prescribed pumping levels (elevations below which water may not be pumped) or maximum pumping rates, or both, in wells or for the aquifer or for any part thereof based on the capacities and characteristics of the aquifer</a:t>
            </a:r>
            <a:r>
              <a:rPr lang="en-US" dirty="0" smtClean="0"/>
              <a:t>. </a:t>
            </a:r>
          </a:p>
          <a:p>
            <a:pPr lvl="2"/>
            <a:r>
              <a:rPr lang="en-US" dirty="0" smtClean="0"/>
              <a:t>(4) Such </a:t>
            </a:r>
            <a:r>
              <a:rPr lang="en-US" dirty="0"/>
              <a:t>other provisions not inconsistent with this Part as the  Commission finds necessary to implement the purposes of this Part</a:t>
            </a:r>
            <a:r>
              <a:rPr lang="en-US" dirty="0" smtClean="0"/>
              <a:t>.</a:t>
            </a:r>
          </a:p>
          <a:p>
            <a:pPr lvl="1"/>
            <a:r>
              <a:rPr lang="en-US" dirty="0"/>
              <a:t>	</a:t>
            </a:r>
            <a:r>
              <a:rPr lang="en-US" dirty="0" smtClean="0"/>
              <a:t>(b)In </a:t>
            </a:r>
            <a:r>
              <a:rPr lang="en-US" dirty="0"/>
              <a:t>adopting rules for a capacity use area, the Commission shall consider the factors listed in G.S. 143‑215.15(h). </a:t>
            </a:r>
            <a:r>
              <a:rPr lang="en-US" dirty="0" smtClean="0"/>
              <a:t>(</a:t>
            </a:r>
            <a:r>
              <a:rPr lang="en-US" dirty="0"/>
              <a:t>G.S. 143‑215.15(h</a:t>
            </a:r>
            <a:r>
              <a:rPr lang="en-US" dirty="0" smtClean="0"/>
              <a:t>) the 9 factors to consider in issuing a permit.)</a:t>
            </a:r>
          </a:p>
        </p:txBody>
      </p:sp>
      <p:sp>
        <p:nvSpPr>
          <p:cNvPr id="2" name="Slide Number Placeholder 1"/>
          <p:cNvSpPr>
            <a:spLocks noGrp="1"/>
          </p:cNvSpPr>
          <p:nvPr>
            <p:ph type="sldNum" sz="quarter" idx="12"/>
          </p:nvPr>
        </p:nvSpPr>
        <p:spPr/>
        <p:txBody>
          <a:bodyPr/>
          <a:lstStyle/>
          <a:p>
            <a:fld id="{11F27F3A-B3E9-41ED-AF8F-A365F10BB65F}" type="slidenum">
              <a:rPr lang="en-US" smtClean="0"/>
              <a:pPr/>
              <a:t>10</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4217539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Step 3 </a:t>
            </a:r>
            <a:r>
              <a:rPr lang="en-US" dirty="0" smtClean="0"/>
              <a:t>- </a:t>
            </a:r>
            <a:r>
              <a:rPr lang="en-US" b="1" dirty="0"/>
              <a:t>Permits for water use within capacity use areas </a:t>
            </a:r>
            <a:endParaRPr lang="en-US" dirty="0"/>
          </a:p>
        </p:txBody>
      </p:sp>
      <p:sp>
        <p:nvSpPr>
          <p:cNvPr id="5" name="Content Placeholder 4"/>
          <p:cNvSpPr>
            <a:spLocks noGrp="1"/>
          </p:cNvSpPr>
          <p:nvPr>
            <p:ph idx="1"/>
          </p:nvPr>
        </p:nvSpPr>
        <p:spPr/>
        <p:txBody>
          <a:bodyPr/>
          <a:lstStyle/>
          <a:p>
            <a:pPr marL="457200" indent="-457200">
              <a:buFont typeface="+mj-lt"/>
              <a:buAutoNum type="arabicPeriod" startAt="3"/>
            </a:pPr>
            <a:r>
              <a:rPr lang="en-US" dirty="0" smtClean="0"/>
              <a:t>Issuance of withdrawal permits for withdrawals over 100,000 gpd.</a:t>
            </a:r>
          </a:p>
          <a:p>
            <a:pPr lvl="1"/>
            <a:r>
              <a:rPr lang="en-US" b="1" dirty="0"/>
              <a:t>§ </a:t>
            </a:r>
            <a:r>
              <a:rPr lang="en-US" b="1" dirty="0" smtClean="0"/>
              <a:t>143‑215.15.  </a:t>
            </a:r>
            <a:r>
              <a:rPr lang="en-US" b="1" dirty="0"/>
              <a:t>Rules within capacity use areas; scope and procedures</a:t>
            </a:r>
            <a:r>
              <a:rPr lang="en-US" b="1" dirty="0" smtClean="0"/>
              <a:t>.</a:t>
            </a:r>
          </a:p>
          <a:p>
            <a:pPr lvl="1"/>
            <a:r>
              <a:rPr lang="en-US" b="1" dirty="0"/>
              <a:t>§ </a:t>
            </a:r>
            <a:r>
              <a:rPr lang="en-US" b="1" dirty="0" smtClean="0"/>
              <a:t>143‑215.16.  </a:t>
            </a:r>
            <a:r>
              <a:rPr lang="en-US" b="1" dirty="0"/>
              <a:t>Permits for water use within capacity use areas – Procedures</a:t>
            </a:r>
            <a:r>
              <a:rPr lang="en-US" b="1" dirty="0" smtClean="0"/>
              <a:t>.</a:t>
            </a:r>
          </a:p>
          <a:p>
            <a:pPr lvl="1"/>
            <a:r>
              <a:rPr lang="en-US" b="1" dirty="0"/>
              <a:t>§ 143‑215.17.  Enforcement procedures</a:t>
            </a:r>
            <a:r>
              <a:rPr lang="en-US" b="1" dirty="0" smtClean="0"/>
              <a:t>.</a:t>
            </a:r>
          </a:p>
          <a:p>
            <a:pPr lvl="1"/>
            <a:r>
              <a:rPr lang="en-US" b="1" dirty="0"/>
              <a:t>§ 143‑215.18.  Map or description of boundaries of capacity use areas.</a:t>
            </a:r>
          </a:p>
          <a:p>
            <a:pPr lvl="1"/>
            <a:r>
              <a:rPr lang="en-US" b="1" dirty="0" smtClean="0"/>
              <a:t>§ </a:t>
            </a:r>
            <a:r>
              <a:rPr lang="en-US" b="1" dirty="0"/>
              <a:t>143‑215.19.  Administrative inspection; reports.</a:t>
            </a:r>
          </a:p>
          <a:p>
            <a:pPr lvl="1"/>
            <a:endParaRPr lang="en-US" b="1" dirty="0"/>
          </a:p>
          <a:p>
            <a:pPr lvl="1"/>
            <a:endParaRPr lang="en-US" b="1" dirty="0"/>
          </a:p>
          <a:p>
            <a:pPr lvl="1"/>
            <a:endParaRPr lang="en-US"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11</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324633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a:xfrm>
            <a:off x="838200" y="1228728"/>
            <a:ext cx="10515600" cy="4268690"/>
          </a:xfrm>
        </p:spPr>
        <p:txBody>
          <a:bodyPr/>
          <a:lstStyle/>
          <a:p>
            <a:pPr lvl="1"/>
            <a:r>
              <a:rPr lang="en-US" sz="2800" b="1" dirty="0"/>
              <a:t>Division of Water Resources in the integrated basin plans will:</a:t>
            </a:r>
          </a:p>
          <a:p>
            <a:pPr lvl="2"/>
            <a:r>
              <a:rPr lang="en-US" sz="2400" dirty="0"/>
              <a:t>As part of the water supply </a:t>
            </a:r>
            <a:r>
              <a:rPr lang="en-US" sz="2400" dirty="0" smtClean="0"/>
              <a:t>evaluation </a:t>
            </a:r>
            <a:r>
              <a:rPr lang="en-US" sz="2400" dirty="0"/>
              <a:t>determine if surface and/or ground water conditions meet the Water Use Act criteria for being declared a capacity use area.</a:t>
            </a:r>
          </a:p>
          <a:p>
            <a:pPr lvl="2"/>
            <a:r>
              <a:rPr lang="en-US" sz="2400" dirty="0"/>
              <a:t>If appropriate include a recommendation for the EMC to consider starting </a:t>
            </a:r>
            <a:r>
              <a:rPr lang="en-US" sz="2400" dirty="0" smtClean="0"/>
              <a:t>the </a:t>
            </a:r>
            <a:r>
              <a:rPr lang="en-US" sz="2400" dirty="0"/>
              <a:t>Capacity Use declaration process for the river basin or a portion of the basin.</a:t>
            </a:r>
          </a:p>
          <a:p>
            <a:endParaRPr lang="en-US" b="1"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12</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1160737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Contact Information</a:t>
            </a:r>
          </a:p>
        </p:txBody>
      </p:sp>
      <p:sp>
        <p:nvSpPr>
          <p:cNvPr id="3" name="Slide Number Placeholder 2"/>
          <p:cNvSpPr>
            <a:spLocks noGrp="1"/>
          </p:cNvSpPr>
          <p:nvPr>
            <p:ph type="sldNum" sz="quarter" idx="12"/>
          </p:nvPr>
        </p:nvSpPr>
        <p:spPr/>
        <p:txBody>
          <a:bodyPr/>
          <a:lstStyle/>
          <a:p>
            <a:fld id="{11F27F3A-B3E9-41ED-AF8F-A365F10BB65F}" type="slidenum">
              <a:rPr lang="en-US" smtClean="0"/>
              <a:pPr/>
              <a:t>13</a:t>
            </a:fld>
            <a:endParaRPr lang="en-US" dirty="0"/>
          </a:p>
        </p:txBody>
      </p:sp>
      <p:sp>
        <p:nvSpPr>
          <p:cNvPr id="7" name="Content Placeholder 6"/>
          <p:cNvSpPr>
            <a:spLocks noGrp="1"/>
          </p:cNvSpPr>
          <p:nvPr>
            <p:ph idx="1"/>
          </p:nvPr>
        </p:nvSpPr>
        <p:spPr>
          <a:xfrm>
            <a:off x="1647376" y="3584864"/>
            <a:ext cx="8643891" cy="2254828"/>
          </a:xfrm>
        </p:spPr>
        <p:txBody>
          <a:bodyPr/>
          <a:lstStyle/>
          <a:p>
            <a:pPr marL="0" indent="0">
              <a:buNone/>
            </a:pPr>
            <a:r>
              <a:rPr lang="en-US" sz="2400" dirty="0"/>
              <a:t>Tom Fransen</a:t>
            </a:r>
          </a:p>
          <a:p>
            <a:pPr marL="0" indent="0">
              <a:buNone/>
            </a:pPr>
            <a:r>
              <a:rPr lang="en-US" sz="2400" dirty="0"/>
              <a:t>Chief, Water Supply Planning Section</a:t>
            </a:r>
          </a:p>
          <a:p>
            <a:pPr marL="0" indent="0">
              <a:buNone/>
            </a:pPr>
            <a:r>
              <a:rPr lang="en-US" sz="2400" dirty="0"/>
              <a:t>Division of Water Resources</a:t>
            </a:r>
          </a:p>
          <a:p>
            <a:pPr marL="0" indent="0">
              <a:buNone/>
            </a:pPr>
            <a:r>
              <a:rPr lang="en-US" sz="2400" dirty="0"/>
              <a:t>919-707-9015</a:t>
            </a:r>
          </a:p>
          <a:p>
            <a:pPr marL="0" indent="0">
              <a:buNone/>
            </a:pPr>
            <a:r>
              <a:rPr lang="en-US" sz="2400" dirty="0"/>
              <a:t>tom.fransen@ncdenr.gov</a:t>
            </a:r>
          </a:p>
          <a:p>
            <a:endParaRPr lang="en-US" dirty="0"/>
          </a:p>
        </p:txBody>
      </p:sp>
      <p:sp>
        <p:nvSpPr>
          <p:cNvPr id="8" name="Title 1"/>
          <p:cNvSpPr txBox="1">
            <a:spLocks/>
          </p:cNvSpPr>
          <p:nvPr/>
        </p:nvSpPr>
        <p:spPr>
          <a:xfrm>
            <a:off x="1647376" y="6001656"/>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1028" name="Picture 4" descr="http://www.ncwater.org/Permits_and_Registration/Capacity_Use/Eno_River_Management/images/eno_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354" y="1056163"/>
            <a:ext cx="7233883" cy="236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1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9320" y="609998"/>
            <a:ext cx="11792180" cy="894952"/>
          </a:xfrm>
        </p:spPr>
        <p:txBody>
          <a:bodyPr/>
          <a:lstStyle/>
          <a:p>
            <a:r>
              <a:rPr lang="en-US" dirty="0" smtClean="0"/>
              <a:t>Regulation of Use of Water Resources</a:t>
            </a:r>
            <a:endParaRPr lang="en-US"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
        <p:nvSpPr>
          <p:cNvPr id="8" name="Content Placeholder 4"/>
          <p:cNvSpPr txBox="1">
            <a:spLocks/>
          </p:cNvSpPr>
          <p:nvPr/>
        </p:nvSpPr>
        <p:spPr>
          <a:xfrm>
            <a:off x="352538" y="1759756"/>
            <a:ext cx="10488060" cy="4102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Box 8"/>
          <p:cNvSpPr txBox="1"/>
          <p:nvPr/>
        </p:nvSpPr>
        <p:spPr>
          <a:xfrm>
            <a:off x="565481" y="2095974"/>
            <a:ext cx="8200322" cy="400110"/>
          </a:xfrm>
          <a:prstGeom prst="rect">
            <a:avLst/>
          </a:prstGeom>
          <a:noFill/>
        </p:spPr>
        <p:txBody>
          <a:bodyPr wrap="none" rtlCol="0">
            <a:spAutoFit/>
          </a:bodyPr>
          <a:lstStyle/>
          <a:p>
            <a:r>
              <a:rPr lang="en-US" sz="2000" b="1" dirty="0" smtClean="0"/>
              <a:t>§143-215.11 - .22 Water Use Act of 1967 (Capacity Use Areas Law) </a:t>
            </a:r>
            <a:endParaRPr lang="en-US" sz="2000" b="1" dirty="0"/>
          </a:p>
        </p:txBody>
      </p:sp>
      <p:sp>
        <p:nvSpPr>
          <p:cNvPr id="10" name="TextBox 9"/>
          <p:cNvSpPr txBox="1"/>
          <p:nvPr/>
        </p:nvSpPr>
        <p:spPr>
          <a:xfrm>
            <a:off x="352538" y="2897682"/>
            <a:ext cx="10708397"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1967 NC enacted the first Capacity Use Law by a southeastern state in direct response to ground water problems that resulted from mining phosphate deposits in Beaufort County.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 </a:t>
            </a:r>
            <a:r>
              <a:rPr lang="en-US" b="1" dirty="0"/>
              <a:t>143‑215.13.  Declaration of capacity use areas.</a:t>
            </a:r>
          </a:p>
          <a:p>
            <a:pPr marL="800100" lvl="1" indent="-342900">
              <a:buAutoNum type="alphaLcParenBoth"/>
            </a:pPr>
            <a:r>
              <a:rPr lang="en-US" dirty="0" smtClean="0"/>
              <a:t>The </a:t>
            </a:r>
            <a:r>
              <a:rPr lang="en-US" dirty="0"/>
              <a:t>Environmental Management Commission may declare and delineate from time to time, and may modify, capacity use areas of the State </a:t>
            </a:r>
            <a:r>
              <a:rPr lang="en-US" i="1" u="sng" dirty="0"/>
              <a:t>where it finds that the use of groundwater or surface water or both require coordination and limited regulation for protection of the interests and rights of residents or property owners of such areas or of the public interest</a:t>
            </a:r>
            <a:r>
              <a:rPr lang="en-US" i="1" u="sng" dirty="0" smtClean="0"/>
              <a:t>.</a:t>
            </a:r>
            <a:endParaRPr lang="en-US" i="1" u="sng" dirty="0"/>
          </a:p>
          <a:p>
            <a:pPr marL="285750" indent="-285750">
              <a:buFont typeface="Arial" panose="020B0604020202020204" pitchFamily="34" charset="0"/>
              <a:buChar char="•"/>
            </a:pPr>
            <a:r>
              <a:rPr lang="en-US" b="1" dirty="0"/>
              <a:t>§ 143‑215.22.  Law of riparian rights not changed.</a:t>
            </a:r>
          </a:p>
          <a:p>
            <a:pPr lvl="1"/>
            <a:r>
              <a:rPr lang="en-US" dirty="0"/>
              <a:t>Nothing contained in this Part shall change or modify existing common or statutory law with respect to the relative rights of riparian owners concerning the use of surface water in this State. </a:t>
            </a:r>
            <a:endParaRPr lang="en-US" dirty="0" smtClean="0"/>
          </a:p>
        </p:txBody>
      </p:sp>
      <p:pic>
        <p:nvPicPr>
          <p:cNvPr id="11" name="Picture Placeholder 8"/>
          <p:cNvPicPr>
            <a:picLocks noChangeAspect="1"/>
          </p:cNvPicPr>
          <p:nvPr/>
        </p:nvPicPr>
        <p:blipFill>
          <a:blip r:embed="rId2"/>
          <a:srcRect t="698" b="698"/>
          <a:stretch>
            <a:fillRect/>
          </a:stretch>
        </p:blipFill>
        <p:spPr>
          <a:xfrm>
            <a:off x="9088915" y="73482"/>
            <a:ext cx="3022753" cy="2434825"/>
          </a:xfrm>
          <a:prstGeom prst="rect">
            <a:avLst/>
          </a:prstGeom>
        </p:spPr>
      </p:pic>
    </p:spTree>
    <p:extLst>
      <p:ext uri="{BB962C8B-B14F-4D97-AF65-F5344CB8AC3E}">
        <p14:creationId xmlns:p14="http://schemas.microsoft.com/office/powerpoint/2010/main" val="293398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Strengths &amp; Weaknesses of the Water Use Act</a:t>
            </a:r>
            <a:endParaRPr lang="en-US" dirty="0"/>
          </a:p>
        </p:txBody>
      </p:sp>
      <p:sp>
        <p:nvSpPr>
          <p:cNvPr id="5" name="Content Placeholder 4"/>
          <p:cNvSpPr>
            <a:spLocks noGrp="1"/>
          </p:cNvSpPr>
          <p:nvPr>
            <p:ph idx="1"/>
          </p:nvPr>
        </p:nvSpPr>
        <p:spPr>
          <a:xfrm>
            <a:off x="838200" y="1228728"/>
            <a:ext cx="9969347" cy="4772928"/>
          </a:xfrm>
        </p:spPr>
        <p:txBody>
          <a:bodyPr>
            <a:normAutofit/>
          </a:bodyPr>
          <a:lstStyle/>
          <a:p>
            <a:r>
              <a:rPr lang="en-US" sz="2400" dirty="0" smtClean="0"/>
              <a:t>Applies to </a:t>
            </a:r>
            <a:r>
              <a:rPr lang="en-US" sz="2400" b="1" dirty="0" smtClean="0"/>
              <a:t>all</a:t>
            </a:r>
            <a:r>
              <a:rPr lang="en-US" sz="2400" dirty="0" smtClean="0"/>
              <a:t> water withdrawals 100,000 gallon per day (gpd) or greater, potentially both surface and/or ground waters.</a:t>
            </a:r>
          </a:p>
          <a:p>
            <a:pPr lvl="1"/>
            <a:r>
              <a:rPr lang="en-US" sz="2400" dirty="0" smtClean="0"/>
              <a:t>Does </a:t>
            </a:r>
            <a:r>
              <a:rPr lang="en-US" sz="2400" b="1" dirty="0" smtClean="0"/>
              <a:t>NOT</a:t>
            </a:r>
            <a:r>
              <a:rPr lang="en-US" sz="2400" dirty="0" smtClean="0"/>
              <a:t> regulate small individual users less than 10,000 gpd.</a:t>
            </a:r>
          </a:p>
          <a:p>
            <a:r>
              <a:rPr lang="en-US" sz="2400" dirty="0" smtClean="0"/>
              <a:t>Is a good solution for large regional water use issues were individual water withdrawals impact other users.</a:t>
            </a:r>
          </a:p>
          <a:p>
            <a:pPr lvl="1"/>
            <a:r>
              <a:rPr lang="en-US" sz="2400" dirty="0" smtClean="0"/>
              <a:t>NOT a good solution for small local water use problems.</a:t>
            </a:r>
          </a:p>
          <a:p>
            <a:r>
              <a:rPr lang="en-US" sz="2400" dirty="0" smtClean="0"/>
              <a:t>Predates the Clean Water Act and includes provisions for water quality. Never been used to resolve water pollution problem.</a:t>
            </a:r>
          </a:p>
          <a:p>
            <a:r>
              <a:rPr lang="en-US" sz="2400" dirty="0"/>
              <a:t>Not a </a:t>
            </a:r>
            <a:r>
              <a:rPr lang="en-US" sz="2400" i="1" dirty="0"/>
              <a:t>“one size fits all” </a:t>
            </a:r>
            <a:r>
              <a:rPr lang="en-US" sz="2400" dirty="0"/>
              <a:t>solution. Ruling making process to design a withdrawal permitting process for specific problems for a defined geographical area of the State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3</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1189239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8426"/>
            <a:ext cx="10515600" cy="705805"/>
          </a:xfrm>
        </p:spPr>
        <p:txBody>
          <a:bodyPr>
            <a:normAutofit/>
          </a:bodyPr>
          <a:lstStyle/>
          <a:p>
            <a:r>
              <a:rPr lang="en-US" sz="2400" dirty="0" smtClean="0"/>
              <a:t>History of Environmental Management Commission &amp; Capacity Use Areas</a:t>
            </a:r>
            <a:endParaRPr lang="en-US" sz="2400" dirty="0"/>
          </a:p>
        </p:txBody>
      </p:sp>
      <p:sp>
        <p:nvSpPr>
          <p:cNvPr id="5" name="Content Placeholder 4"/>
          <p:cNvSpPr>
            <a:spLocks noGrp="1"/>
          </p:cNvSpPr>
          <p:nvPr>
            <p:ph idx="1"/>
          </p:nvPr>
        </p:nvSpPr>
        <p:spPr>
          <a:xfrm>
            <a:off x="838200" y="936435"/>
            <a:ext cx="10515600" cy="5311966"/>
          </a:xfrm>
        </p:spPr>
        <p:txBody>
          <a:bodyPr>
            <a:normAutofit/>
          </a:bodyPr>
          <a:lstStyle/>
          <a:p>
            <a:r>
              <a:rPr lang="en-US" sz="1800" dirty="0" smtClean="0"/>
              <a:t>Capacity Use Area 1 – Established in the early 1970’s because of the phosphate mining in Beaufort County.</a:t>
            </a:r>
          </a:p>
          <a:p>
            <a:r>
              <a:rPr lang="en-US" sz="1800" dirty="0" smtClean="0"/>
              <a:t>Yadkin River – Late 1970’s concern for a proposed nuclear power plant in Davie County.  The proposal was rejected and affirmed by the North Carolina Court of Appeals.</a:t>
            </a:r>
          </a:p>
          <a:p>
            <a:r>
              <a:rPr lang="en-US" sz="1800" dirty="0" smtClean="0"/>
              <a:t>Eno River – Concerns in the mid-1980’s of inadequate flows in the Eno River in the area of the Eno River State Park. The fall of 1988 the EMC accepted a voluntary management plan (</a:t>
            </a:r>
            <a:r>
              <a:rPr lang="en-US" sz="1800" dirty="0"/>
              <a:t>voluntary capacity use area) </a:t>
            </a:r>
            <a:r>
              <a:rPr lang="en-US" sz="1800" dirty="0" smtClean="0"/>
              <a:t>.(</a:t>
            </a:r>
            <a:r>
              <a:rPr lang="en-US" sz="1800" dirty="0">
                <a:hlinkClick r:id="rId3"/>
              </a:rPr>
              <a:t>http://www.ncwater.org/Permits_and_Registration/Capacity_Use/Eno_River_Management</a:t>
            </a:r>
            <a:r>
              <a:rPr lang="en-US" sz="1800" dirty="0" smtClean="0">
                <a:hlinkClick r:id="rId3"/>
              </a:rPr>
              <a:t>/</a:t>
            </a:r>
            <a:r>
              <a:rPr lang="en-US" sz="1800" dirty="0" smtClean="0"/>
              <a:t>)</a:t>
            </a:r>
          </a:p>
          <a:p>
            <a:r>
              <a:rPr lang="en-US" sz="1800" dirty="0" smtClean="0"/>
              <a:t>Currituck County Outer Banks – 1991, Division of Water Resources recommended a capacity use area not needed.</a:t>
            </a:r>
          </a:p>
          <a:p>
            <a:r>
              <a:rPr lang="en-US" sz="1800" dirty="0" smtClean="0"/>
              <a:t>Roanoke Island – 1992</a:t>
            </a:r>
            <a:r>
              <a:rPr lang="en-US" sz="1800" dirty="0"/>
              <a:t>, Division of Water Resources recommended a capacity use area not needed.</a:t>
            </a:r>
          </a:p>
          <a:p>
            <a:r>
              <a:rPr lang="en-US" sz="1800" dirty="0" smtClean="0"/>
              <a:t>Central Coastal Plain Capacity Use Area – Rules became effective August 1, 2002. Superseded Capacity Use Area 1</a:t>
            </a:r>
            <a:r>
              <a:rPr lang="en-US" sz="1800" dirty="0"/>
              <a:t>. (</a:t>
            </a:r>
            <a:r>
              <a:rPr lang="en-US" sz="1800" dirty="0">
                <a:hlinkClick r:id="rId4"/>
              </a:rPr>
              <a:t>http://www.ncwater.org/?</a:t>
            </a:r>
            <a:r>
              <a:rPr lang="en-US" sz="1800" dirty="0" smtClean="0">
                <a:hlinkClick r:id="rId4"/>
              </a:rPr>
              <a:t>page=49&amp;menu=Home</a:t>
            </a:r>
            <a:r>
              <a:rPr lang="en-US" sz="1800" dirty="0" smtClean="0"/>
              <a:t>)</a:t>
            </a:r>
          </a:p>
          <a:p>
            <a:r>
              <a:rPr lang="en-US" sz="1800" dirty="0" smtClean="0"/>
              <a:t>Southern Coastal Plain – 2004, a regional solution was implement and </a:t>
            </a:r>
            <a:r>
              <a:rPr lang="en-US" sz="1800" dirty="0"/>
              <a:t>a capacity use area not needed.</a:t>
            </a:r>
          </a:p>
        </p:txBody>
      </p:sp>
      <p:sp>
        <p:nvSpPr>
          <p:cNvPr id="2" name="Slide Number Placeholder 1"/>
          <p:cNvSpPr>
            <a:spLocks noGrp="1"/>
          </p:cNvSpPr>
          <p:nvPr>
            <p:ph type="sldNum" sz="quarter" idx="12"/>
          </p:nvPr>
        </p:nvSpPr>
        <p:spPr/>
        <p:txBody>
          <a:bodyPr/>
          <a:lstStyle/>
          <a:p>
            <a:fld id="{11F27F3A-B3E9-41ED-AF8F-A365F10BB65F}" type="slidenum">
              <a:rPr lang="en-US" smtClean="0"/>
              <a:pPr/>
              <a:t>4</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382495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2152650" y="96839"/>
            <a:ext cx="7886700" cy="1062037"/>
          </a:xfrm>
        </p:spPr>
        <p:txBody>
          <a:bodyPr/>
          <a:lstStyle/>
          <a:p>
            <a:r>
              <a:rPr lang="en-US" dirty="0">
                <a:latin typeface="Times New Roman" charset="0"/>
                <a:cs typeface="Times New Roman" charset="0"/>
              </a:rPr>
              <a:t>Central Coastal Plain Capacity Use Area</a:t>
            </a:r>
          </a:p>
        </p:txBody>
      </p:sp>
      <p:sp>
        <p:nvSpPr>
          <p:cNvPr id="82946" name="Slide Number Placeholder 2"/>
          <p:cNvSpPr>
            <a:spLocks noGrp="1"/>
          </p:cNvSpPr>
          <p:nvPr>
            <p:ph type="sldNum"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F71C53C0-0084-4045-93D8-65DF69464F81}" type="slidenum">
              <a:rPr lang="en-US">
                <a:solidFill>
                  <a:schemeClr val="tx2"/>
                </a:solidFill>
              </a:rPr>
              <a:pPr fontAlgn="base">
                <a:spcBef>
                  <a:spcPct val="0"/>
                </a:spcBef>
                <a:spcAft>
                  <a:spcPct val="0"/>
                </a:spcAft>
              </a:pPr>
              <a:t>5</a:t>
            </a:fld>
            <a:endParaRPr lang="en-US" dirty="0">
              <a:solidFill>
                <a:schemeClr val="tx2"/>
              </a:solidFill>
            </a:endParaRPr>
          </a:p>
        </p:txBody>
      </p:sp>
      <p:pic>
        <p:nvPicPr>
          <p:cNvPr id="6" name="Picture Placeholder 5"/>
          <p:cNvPicPr>
            <a:picLocks noGrp="1" noChangeAspect="1"/>
          </p:cNvPicPr>
          <p:nvPr>
            <p:ph type="pic" sz="quarter" idx="13"/>
          </p:nvPr>
        </p:nvPicPr>
        <p:blipFill>
          <a:blip r:embed="rId2"/>
          <a:srcRect l="-4779" r="-4779"/>
          <a:stretch>
            <a:fillRect/>
          </a:stretch>
        </p:blipFill>
        <p:spPr>
          <a:xfrm>
            <a:off x="6588125" y="1346200"/>
            <a:ext cx="3925888" cy="3163888"/>
          </a:xfrm>
        </p:spPr>
      </p:pic>
      <p:sp>
        <p:nvSpPr>
          <p:cNvPr id="4" name="Content Placeholder 3"/>
          <p:cNvSpPr>
            <a:spLocks noGrp="1"/>
          </p:cNvSpPr>
          <p:nvPr>
            <p:ph idx="1"/>
          </p:nvPr>
        </p:nvSpPr>
        <p:spPr>
          <a:xfrm>
            <a:off x="1714500" y="1066800"/>
            <a:ext cx="4687888" cy="5373688"/>
          </a:xfrm>
        </p:spPr>
        <p:txBody>
          <a:bodyPr>
            <a:normAutofit fontScale="92500" lnSpcReduction="20000"/>
          </a:bodyPr>
          <a:lstStyle/>
          <a:p>
            <a:pPr>
              <a:defRPr/>
            </a:pPr>
            <a:r>
              <a:rPr lang="en-US" dirty="0"/>
              <a:t>The CCPCUA came about in 2002 –after an investigation and ~4 year rule-making process</a:t>
            </a:r>
          </a:p>
          <a:p>
            <a:pPr>
              <a:defRPr/>
            </a:pPr>
            <a:r>
              <a:rPr lang="en-US" dirty="0"/>
              <a:t>It covers 15 counties including much of the CUA #1 area to maintain protection of the Castle Hayne aquifer</a:t>
            </a:r>
          </a:p>
          <a:p>
            <a:pPr>
              <a:defRPr/>
            </a:pPr>
            <a:r>
              <a:rPr lang="en-US" dirty="0"/>
              <a:t>Defined as a result of overuse of the Cretaceous aged (Black Creek and Upper Cape Fear) aquifers and the concern about saltwater encroachment</a:t>
            </a:r>
          </a:p>
          <a:p>
            <a:pPr>
              <a:defRPr/>
            </a:pPr>
            <a:r>
              <a:rPr lang="en-US" dirty="0"/>
              <a:t>Evidence of dewatering of the aquifers and sharp declines in the water levels</a:t>
            </a:r>
          </a:p>
          <a:p>
            <a:pPr>
              <a:defRPr/>
            </a:pPr>
            <a:r>
              <a:rPr lang="en-US" dirty="0"/>
              <a:t>Certain users faced </a:t>
            </a:r>
            <a:r>
              <a:rPr lang="en-US" dirty="0" smtClean="0"/>
              <a:t>reductions </a:t>
            </a:r>
            <a:r>
              <a:rPr lang="en-US" dirty="0"/>
              <a:t>(between 30 and 75%) over a </a:t>
            </a:r>
            <a:r>
              <a:rPr lang="en-US" dirty="0" smtClean="0"/>
              <a:t>16-year </a:t>
            </a:r>
            <a:r>
              <a:rPr lang="en-US" dirty="0"/>
              <a:t>period from their 1997-2000 withdrawals</a:t>
            </a:r>
          </a:p>
          <a:p>
            <a:pPr>
              <a:defRPr/>
            </a:pPr>
            <a:r>
              <a:rPr lang="en-US" dirty="0"/>
              <a:t>Forced investment in alternate water sources, especially surface water and shallower ground water</a:t>
            </a:r>
          </a:p>
          <a:p>
            <a:pPr>
              <a:defRPr/>
            </a:pPr>
            <a:r>
              <a:rPr lang="en-US" dirty="0"/>
              <a:t>Water level recoveries are occurring in the endangered aquifers</a:t>
            </a:r>
          </a:p>
        </p:txBody>
      </p:sp>
    </p:spTree>
    <p:extLst>
      <p:ext uri="{BB962C8B-B14F-4D97-AF65-F5344CB8AC3E}">
        <p14:creationId xmlns:p14="http://schemas.microsoft.com/office/powerpoint/2010/main" val="366693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sultzf.png"/>
          <p:cNvPicPr>
            <a:picLocks noChangeAspect="1"/>
          </p:cNvPicPr>
          <p:nvPr/>
        </p:nvPicPr>
        <p:blipFill rotWithShape="1">
          <a:blip r:embed="rId2" cstate="print">
            <a:extLst>
              <a:ext uri="{28A0092B-C50C-407E-A947-70E740481C1C}">
                <a14:useLocalDpi xmlns:a14="http://schemas.microsoft.com/office/drawing/2010/main" val="0"/>
              </a:ext>
            </a:extLst>
          </a:blip>
          <a:srcRect t="8935" b="5270"/>
          <a:stretch/>
        </p:blipFill>
        <p:spPr>
          <a:xfrm>
            <a:off x="1589854" y="105305"/>
            <a:ext cx="4469843" cy="2963333"/>
          </a:xfrm>
          <a:prstGeom prst="rect">
            <a:avLst/>
          </a:prstGeom>
        </p:spPr>
      </p:pic>
      <p:sp>
        <p:nvSpPr>
          <p:cNvPr id="5" name="Title 4"/>
          <p:cNvSpPr>
            <a:spLocks noGrp="1"/>
          </p:cNvSpPr>
          <p:nvPr>
            <p:ph type="title"/>
          </p:nvPr>
        </p:nvSpPr>
        <p:spPr>
          <a:xfrm>
            <a:off x="5540964" y="105304"/>
            <a:ext cx="4920075" cy="1550400"/>
          </a:xfrm>
        </p:spPr>
        <p:txBody>
          <a:bodyPr/>
          <a:lstStyle/>
          <a:p>
            <a:r>
              <a:rPr lang="en-US" dirty="0" smtClean="0"/>
              <a:t>Upper Cape Fear Aquifer Recovery</a:t>
            </a:r>
            <a:endParaRPr lang="en-US" dirty="0"/>
          </a:p>
        </p:txBody>
      </p:sp>
      <p:pic>
        <p:nvPicPr>
          <p:cNvPr id="4" name="Picture 3" descr="uc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696" y="3424297"/>
            <a:ext cx="4535039" cy="3085630"/>
          </a:xfrm>
          <a:prstGeom prst="rect">
            <a:avLst/>
          </a:prstGeom>
        </p:spPr>
      </p:pic>
      <p:pic>
        <p:nvPicPr>
          <p:cNvPr id="6" name="Picture 5" descr="UCF_11-2007_11-20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297" y="1978109"/>
            <a:ext cx="3603071" cy="4701150"/>
          </a:xfrm>
          <a:prstGeom prst="rect">
            <a:avLst/>
          </a:prstGeom>
        </p:spPr>
      </p:pic>
    </p:spTree>
    <p:extLst>
      <p:ext uri="{BB962C8B-B14F-4D97-AF65-F5344CB8AC3E}">
        <p14:creationId xmlns:p14="http://schemas.microsoft.com/office/powerpoint/2010/main" val="23264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zf.png"/>
          <p:cNvPicPr>
            <a:picLocks noChangeAspect="1"/>
          </p:cNvPicPr>
          <p:nvPr/>
        </p:nvPicPr>
        <p:blipFill rotWithShape="1">
          <a:blip r:embed="rId2" cstate="print">
            <a:extLst>
              <a:ext uri="{28A0092B-C50C-407E-A947-70E740481C1C}">
                <a14:useLocalDpi xmlns:a14="http://schemas.microsoft.com/office/drawing/2010/main" val="0"/>
              </a:ext>
            </a:extLst>
          </a:blip>
          <a:srcRect t="9949" b="4909"/>
          <a:stretch/>
        </p:blipFill>
        <p:spPr>
          <a:xfrm>
            <a:off x="1524000" y="169335"/>
            <a:ext cx="5276292" cy="3471333"/>
          </a:xfrm>
          <a:prstGeom prst="rect">
            <a:avLst/>
          </a:prstGeom>
        </p:spPr>
      </p:pic>
      <p:sp>
        <p:nvSpPr>
          <p:cNvPr id="2" name="Title 1"/>
          <p:cNvSpPr>
            <a:spLocks noGrp="1"/>
          </p:cNvSpPr>
          <p:nvPr>
            <p:ph type="title"/>
          </p:nvPr>
        </p:nvSpPr>
        <p:spPr>
          <a:xfrm>
            <a:off x="6547556" y="161750"/>
            <a:ext cx="4120444" cy="1465732"/>
          </a:xfrm>
        </p:spPr>
        <p:txBody>
          <a:bodyPr>
            <a:normAutofit fontScale="90000"/>
          </a:bodyPr>
          <a:lstStyle/>
          <a:p>
            <a:r>
              <a:rPr lang="en-US" dirty="0" smtClean="0"/>
              <a:t>Black Creek Aquifer Recovery</a:t>
            </a:r>
            <a:endParaRPr lang="en-US" dirty="0"/>
          </a:p>
        </p:txBody>
      </p:sp>
      <p:pic>
        <p:nvPicPr>
          <p:cNvPr id="6" name="Picture 5" descr="resultzf_upclo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703" y="2060222"/>
            <a:ext cx="3697112" cy="4513621"/>
          </a:xfrm>
          <a:prstGeom prst="rect">
            <a:avLst/>
          </a:prstGeom>
        </p:spPr>
      </p:pic>
      <p:pic>
        <p:nvPicPr>
          <p:cNvPr id="7" name="Picture 6" descr="b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600004"/>
            <a:ext cx="4788371" cy="3257997"/>
          </a:xfrm>
          <a:prstGeom prst="rect">
            <a:avLst/>
          </a:prstGeom>
        </p:spPr>
      </p:pic>
    </p:spTree>
    <p:extLst>
      <p:ext uri="{BB962C8B-B14F-4D97-AF65-F5344CB8AC3E}">
        <p14:creationId xmlns:p14="http://schemas.microsoft.com/office/powerpoint/2010/main" val="1171139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Step Process</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dirty="0" smtClean="0"/>
              <a:t>Environmental Management Commission (EMC) creates a “capacity use area” (CUA).</a:t>
            </a:r>
          </a:p>
          <a:p>
            <a:pPr lvl="1"/>
            <a:r>
              <a:rPr lang="en-US" b="1" dirty="0"/>
              <a:t>§ 143‑215.13.  Declaration of capacity use areas</a:t>
            </a:r>
            <a:r>
              <a:rPr lang="en-US" b="1" dirty="0" smtClean="0"/>
              <a:t>. </a:t>
            </a:r>
            <a:r>
              <a:rPr lang="en-US" dirty="0" smtClean="0"/>
              <a:t>(</a:t>
            </a:r>
            <a:r>
              <a:rPr lang="en-US" dirty="0"/>
              <a:t>b)	Within the meaning of this Part "a capacity use area" is one where the Commission finds that the aggregate uses of groundwater or surface water, or both, in or affecting said area (i) have developed or threatened to develop to a degree which requires coordination and regulation, or (ii) exceed or threaten to exceed, or otherwise threaten or impair, the renewal or replenishment of such waters or any part of them</a:t>
            </a:r>
            <a:r>
              <a:rPr lang="en-US" dirty="0" smtClean="0"/>
              <a:t>.</a:t>
            </a:r>
          </a:p>
          <a:p>
            <a:pPr marL="457200" indent="-457200">
              <a:buFont typeface="+mj-lt"/>
              <a:buAutoNum type="arabicPeriod"/>
            </a:pPr>
            <a:r>
              <a:rPr lang="en-US" dirty="0" smtClean="0"/>
              <a:t>Rule-making phase to develop the permitting program to respond to the quantity and/or quality problems of the CUA.</a:t>
            </a:r>
          </a:p>
          <a:p>
            <a:pPr lvl="1"/>
            <a:r>
              <a:rPr lang="en-US" b="1" dirty="0"/>
              <a:t>§ 143‑215.14.  Rules within capacity use areas; scope and procedures</a:t>
            </a:r>
            <a:r>
              <a:rPr lang="en-US" b="1" dirty="0" smtClean="0"/>
              <a:t>. </a:t>
            </a:r>
            <a:r>
              <a:rPr lang="en-US" dirty="0" smtClean="0"/>
              <a:t>(a) Following </a:t>
            </a:r>
            <a:r>
              <a:rPr lang="en-US" dirty="0"/>
              <a:t>the declaration of a capacity use area by the Commission, it shall prepare proposed rules to be applied in said area, containing such of the following provisions as the Commission finds appropriate concerning the use of surface waters or groundwaters or both</a:t>
            </a:r>
            <a:r>
              <a:rPr lang="en-US" dirty="0" smtClean="0"/>
              <a:t>: </a:t>
            </a:r>
          </a:p>
          <a:p>
            <a:pPr marL="457200" indent="-457200">
              <a:buFont typeface="+mj-lt"/>
              <a:buAutoNum type="arabicPeriod"/>
            </a:pPr>
            <a:r>
              <a:rPr lang="en-US" dirty="0" smtClean="0"/>
              <a:t>Issuance of withdrawal permits for withdrawals over 100,000 gpd.</a:t>
            </a:r>
          </a:p>
          <a:p>
            <a:pPr lvl="1"/>
            <a:r>
              <a:rPr lang="en-US" b="1" dirty="0"/>
              <a:t>§ </a:t>
            </a:r>
            <a:r>
              <a:rPr lang="en-US" b="1" dirty="0" smtClean="0"/>
              <a:t>143‑215.15.  </a:t>
            </a:r>
            <a:r>
              <a:rPr lang="en-US" b="1" dirty="0"/>
              <a:t>Rules within capacity use areas; scope and procedures</a:t>
            </a:r>
            <a:r>
              <a:rPr lang="en-US" b="1" dirty="0" smtClean="0"/>
              <a:t>.</a:t>
            </a:r>
          </a:p>
          <a:p>
            <a:pPr lvl="1"/>
            <a:r>
              <a:rPr lang="en-US" b="1" dirty="0"/>
              <a:t>§ </a:t>
            </a:r>
            <a:r>
              <a:rPr lang="en-US" b="1" dirty="0" smtClean="0"/>
              <a:t>143‑215.16.  </a:t>
            </a:r>
            <a:r>
              <a:rPr lang="en-US" b="1" dirty="0"/>
              <a:t>Permits for water use within capacity use areas – Procedures.</a:t>
            </a:r>
          </a:p>
          <a:p>
            <a:pPr lvl="1"/>
            <a:endParaRPr lang="en-US"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8</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2367597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Step 1 </a:t>
            </a:r>
            <a:r>
              <a:rPr lang="en-US" dirty="0" smtClean="0"/>
              <a:t>- </a:t>
            </a:r>
            <a:r>
              <a:rPr lang="en-US" b="1" dirty="0"/>
              <a:t>§ 143‑215.13.  Declaration of capacity use areas. </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dirty="0" smtClean="0"/>
              <a:t>Environmental Management Commission (EMC) creates a “capacity use area” (CUA).</a:t>
            </a:r>
          </a:p>
          <a:p>
            <a:pPr lvl="1"/>
            <a:r>
              <a:rPr lang="en-US" b="1" dirty="0"/>
              <a:t>§ 143‑215.13.  Declaration of capacity use areas</a:t>
            </a:r>
            <a:r>
              <a:rPr lang="en-US" b="1" dirty="0" smtClean="0"/>
              <a:t>. </a:t>
            </a:r>
          </a:p>
          <a:p>
            <a:pPr lvl="2"/>
            <a:r>
              <a:rPr lang="en-US" dirty="0" smtClean="0"/>
              <a:t>(b)Within </a:t>
            </a:r>
            <a:r>
              <a:rPr lang="en-US" dirty="0"/>
              <a:t>the meaning of this Part "a capacity use area" is one where the Commission finds that the aggregate uses of groundwater or surface water, or both, in or affecting said area (i) have developed or threatened to develop to a degree which requires coordination and regulation, or (ii) exceed or threaten to exceed, or otherwise threaten or impair, the renewal or replenishment of such waters or any part of them</a:t>
            </a:r>
            <a:r>
              <a:rPr lang="en-US" dirty="0" smtClean="0"/>
              <a:t>.</a:t>
            </a:r>
          </a:p>
          <a:p>
            <a:pPr lvl="2"/>
            <a:r>
              <a:rPr lang="en-US" dirty="0" smtClean="0"/>
              <a:t>(c)The </a:t>
            </a:r>
            <a:r>
              <a:rPr lang="en-US" dirty="0"/>
              <a:t>Commission may declare and delineate capacity use areas in accordance with the following procedures</a:t>
            </a:r>
            <a:r>
              <a:rPr lang="en-US" dirty="0" smtClean="0"/>
              <a:t>:</a:t>
            </a:r>
          </a:p>
          <a:p>
            <a:pPr lvl="3"/>
            <a:r>
              <a:rPr lang="en-US" dirty="0" smtClean="0"/>
              <a:t>(</a:t>
            </a:r>
            <a:r>
              <a:rPr lang="en-US" dirty="0"/>
              <a:t>1)	Whenever the Commission believes that  a capacity use situation exists or may be emerging in any area of the State, it may direct the Department to investigate and report to the Commission thereon</a:t>
            </a:r>
            <a:r>
              <a:rPr lang="en-US" dirty="0" smtClean="0"/>
              <a:t>.</a:t>
            </a:r>
          </a:p>
          <a:p>
            <a:pPr lvl="3"/>
            <a:r>
              <a:rPr lang="en-US" dirty="0" smtClean="0"/>
              <a:t>(</a:t>
            </a:r>
            <a:r>
              <a:rPr lang="en-US" dirty="0"/>
              <a:t>2)	In conducting its investigation the Department shall </a:t>
            </a:r>
            <a:r>
              <a:rPr lang="en-US" dirty="0" smtClean="0"/>
              <a:t>..</a:t>
            </a:r>
          </a:p>
          <a:p>
            <a:pPr lvl="3"/>
            <a:r>
              <a:rPr lang="en-US" dirty="0" smtClean="0"/>
              <a:t>(</a:t>
            </a:r>
            <a:r>
              <a:rPr lang="en-US" dirty="0"/>
              <a:t>3)	If the Commission finds, following its review of the departmental report (or thereafter following its evaluation of measures taken falling short of regulation) that a capacity use area should be declared, it may adopt a rule declaring said capacity use area. A rule declaring an area to be a capacity use area shall delineate the boundaries of the area</a:t>
            </a:r>
            <a:r>
              <a:rPr lang="en-US" dirty="0" smtClean="0"/>
              <a:t>. …</a:t>
            </a:r>
            <a:endParaRPr lang="en-US" dirty="0"/>
          </a:p>
          <a:p>
            <a:pPr lvl="2"/>
            <a:r>
              <a:rPr lang="en-US" dirty="0"/>
              <a:t>(</a:t>
            </a:r>
            <a:r>
              <a:rPr lang="en-US" dirty="0" smtClean="0"/>
              <a:t>d)The </a:t>
            </a:r>
            <a:r>
              <a:rPr lang="en-US" dirty="0"/>
              <a:t>Commission may conduct a public  hearing pursuant to the provisions of this subsection in any area of the State, whether or not a capacity use area has been declared, when it has reason to believe that the withdrawal of water from or the discharge of water pollutants to the waters in such area is having an unreasonably adverse effect upon such waters</a:t>
            </a:r>
            <a:r>
              <a:rPr lang="en-US" dirty="0" smtClean="0"/>
              <a:t>. …</a:t>
            </a:r>
          </a:p>
        </p:txBody>
      </p:sp>
      <p:sp>
        <p:nvSpPr>
          <p:cNvPr id="2" name="Slide Number Placeholder 1"/>
          <p:cNvSpPr>
            <a:spLocks noGrp="1"/>
          </p:cNvSpPr>
          <p:nvPr>
            <p:ph type="sldNum" sz="quarter" idx="12"/>
          </p:nvPr>
        </p:nvSpPr>
        <p:spPr/>
        <p:txBody>
          <a:bodyPr/>
          <a:lstStyle/>
          <a:p>
            <a:fld id="{11F27F3A-B3E9-41ED-AF8F-A365F10BB65F}" type="slidenum">
              <a:rPr lang="en-US" smtClean="0"/>
              <a:pPr/>
              <a:t>9</a:t>
            </a:fld>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3978252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B7D1B7A-15E5-4F96-B890-5C6070ACE068}">
  <ds:schemaRefs>
    <ds:schemaRef ds:uri="ESRI.ArcGIS.Mapping.OfficeIntegration.PowerPointInfo"/>
  </ds:schemaRefs>
</ds:datastoreItem>
</file>

<file path=customXml/itemProps2.xml><?xml version="1.0" encoding="utf-8"?>
<ds:datastoreItem xmlns:ds="http://schemas.openxmlformats.org/officeDocument/2006/customXml" ds:itemID="{C7213C0F-6502-4D39-A14D-2EB40B39C319}">
  <ds:schemaRefs>
    <ds:schemaRef ds:uri="ESRI.ArcGIS.Mapping.OfficeIntegration.PowerPointInfo"/>
  </ds:schemaRefs>
</ds:datastoreItem>
</file>

<file path=customXml/itemProps3.xml><?xml version="1.0" encoding="utf-8"?>
<ds:datastoreItem xmlns:ds="http://schemas.openxmlformats.org/officeDocument/2006/customXml" ds:itemID="{94A4CA5C-BD76-4A85-B6FE-E55560C34B59}">
  <ds:schemaRefs>
    <ds:schemaRef ds:uri="ESRI.ArcGIS.Mapping.OfficeIntegration.PowerPointInfo"/>
  </ds:schemaRefs>
</ds:datastoreItem>
</file>

<file path=customXml/itemProps4.xml><?xml version="1.0" encoding="utf-8"?>
<ds:datastoreItem xmlns:ds="http://schemas.openxmlformats.org/officeDocument/2006/customXml" ds:itemID="{B1EA2C26-561B-474D-86FD-2514BFD69C83}">
  <ds:schemaRefs>
    <ds:schemaRef ds:uri="ESRI.ArcGIS.Mapping.OfficeIntegration.PowerPointInfo"/>
  </ds:schemaRefs>
</ds:datastoreItem>
</file>

<file path=customXml/itemProps5.xml><?xml version="1.0" encoding="utf-8"?>
<ds:datastoreItem xmlns:ds="http://schemas.openxmlformats.org/officeDocument/2006/customXml" ds:itemID="{9427DB01-C7F6-41CF-AC8C-3AC1E5128BDA}">
  <ds:schemaRefs>
    <ds:schemaRef ds:uri="ESRI.ArcGIS.Mapping.OfficeIntegration.PowerPointInfo"/>
  </ds:schemaRefs>
</ds:datastoreItem>
</file>

<file path=customXml/itemProps6.xml><?xml version="1.0" encoding="utf-8"?>
<ds:datastoreItem xmlns:ds="http://schemas.openxmlformats.org/officeDocument/2006/customXml" ds:itemID="{F193982F-76DD-45CE-A0F2-643DF363EFB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1416</TotalTime>
  <Words>1302</Words>
  <Application>Microsoft Office PowerPoint</Application>
  <PresentationFormat>Widescreen</PresentationFormat>
  <Paragraphs>134</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Times New Roman</vt:lpstr>
      <vt:lpstr>2_Office Theme</vt:lpstr>
      <vt:lpstr>Department of Environmental Quality</vt:lpstr>
      <vt:lpstr>Regulation of Use of Water Resources</vt:lpstr>
      <vt:lpstr>Strengths &amp; Weaknesses of the Water Use Act</vt:lpstr>
      <vt:lpstr>History of Environmental Management Commission &amp; Capacity Use Areas</vt:lpstr>
      <vt:lpstr>Central Coastal Plain Capacity Use Area</vt:lpstr>
      <vt:lpstr>Upper Cape Fear Aquifer Recovery</vt:lpstr>
      <vt:lpstr>Black Creek Aquifer Recovery</vt:lpstr>
      <vt:lpstr>3 Step Process</vt:lpstr>
      <vt:lpstr>Step 1 - § 143‑215.13.  Declaration of capacity use areas. </vt:lpstr>
      <vt:lpstr>Step 2 - § 143‑215.14.  Rules within capacity use areas</vt:lpstr>
      <vt:lpstr>Step 3 - Permits for water use within capacity use areas </vt:lpstr>
      <vt:lpstr>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Nimmer, Kim</cp:lastModifiedBy>
  <cp:revision>46</cp:revision>
  <dcterms:created xsi:type="dcterms:W3CDTF">2015-06-24T15:01:50Z</dcterms:created>
  <dcterms:modified xsi:type="dcterms:W3CDTF">2016-04-25T18:04:05Z</dcterms:modified>
</cp:coreProperties>
</file>